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5" d="100"/>
          <a:sy n="75" d="100"/>
        </p:scale>
        <p:origin x="-100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49857D-9A9A-4B26-9CDF-BAC7D5E9038A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78BF47-D11C-4507-872E-ED4E1C70E3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B79E86E-272F-4BBC-B256-F43E370CA98C}" type="slidenum">
              <a:rPr lang="en-GB" sz="1200">
                <a:latin typeface="+mn-lt"/>
              </a:rPr>
              <a:pPr algn="r">
                <a:defRPr/>
              </a:pPr>
              <a:t>1</a:t>
            </a:fld>
            <a:endParaRPr lang="en-GB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8EE95-408D-4D1C-9F66-133A110E383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D587C-32DC-4B55-B61F-CA27C031560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F2D41-FE03-47E5-AF21-AF233795C9A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C7D8F-0899-445D-906F-1E5BF5D5FB0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5AEB1-F335-4AFC-AC09-BA2E3878F8D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848342-9D2D-43B0-9AE9-32F4F1AE251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F56DF-F1C1-4C6D-A604-33057F3767B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34066-F106-4625-BC11-32A653A0F4B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EE76-C95A-41B9-9F7F-2E8792E124BC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12CF-7C8E-4E83-86DA-ADCF7E7FA0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7E33-E212-4977-B37A-2031EB48F79A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CBF4-BFFB-4F09-9B21-F6F53DB43A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8580-A888-4029-AD7D-13B10212303D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53E8-3FA8-4B3B-AAD3-DD337EE434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9C7D-1434-40DE-9694-28CEA4C80F6D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8871-847F-42F6-9DC7-1AC1A7591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6DD0-92D9-4E81-9B7C-3F4503739589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E32C-9496-489B-BDCB-4085D74A8A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CC29-3D47-492A-9BBF-0A8105CCFC93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4A17-E618-45B9-ADA4-5326BAAD1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12E3-489A-4B11-81AE-B350C4573678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D9EF5-C8E1-49A2-8EEB-495B156B8F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4707-DA57-4620-A445-F83493A34BAF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EB6F-3D00-4F8C-8400-FA14A2BC24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B1F9-4583-4620-B89E-F8CE4BB77F99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D223-D67E-49D7-8199-C438E1A180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3F19-5483-4B63-B740-AC27D8A26454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C760-396B-45E0-836D-4F7631D9CD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0763-9F43-47B0-9148-F543DAA70437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D3F5-B5FE-4E8F-8C74-3831212858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2B8B5-6046-473B-9E03-94B6E0302359}" type="datetimeFigureOut">
              <a:rPr lang="en-US"/>
              <a:pPr>
                <a:defRPr/>
              </a:pPr>
              <a:t>4/22/2010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B8CAF3-17EC-4408-B2F3-9C2EE1B1CD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5.xml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3" descr="Afon teifi  river teif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0"/>
            <a:ext cx="5184775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755650" y="5229225"/>
            <a:ext cx="7200900" cy="1412875"/>
          </a:xfrm>
          <a:prstGeom prst="rect">
            <a:avLst/>
          </a:prstGeom>
          <a:solidFill>
            <a:srgbClr val="AC9B92"/>
          </a:solidFill>
          <a:ln w="9525">
            <a:solidFill>
              <a:srgbClr val="AC9B9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4000">
                <a:latin typeface="Century Gothic" pitchFamily="34" charset="0"/>
              </a:rPr>
              <a:t>Workers and the workhouse during Victorian Times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827088" y="188913"/>
            <a:ext cx="74898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Century Gothic" pitchFamily="34" charset="0"/>
              </a:rPr>
              <a:t>A series of interactive lessons and instructions for teachers to create a art project:</a:t>
            </a:r>
          </a:p>
          <a:p>
            <a:pPr algn="ctr">
              <a:spcBef>
                <a:spcPct val="50000"/>
              </a:spcBef>
            </a:pPr>
            <a:r>
              <a:rPr lang="en-GB" sz="1400" b="1">
                <a:latin typeface="Century Gothic" pitchFamily="34" charset="0"/>
              </a:rPr>
              <a:t> Years 5 a 6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339975" y="1052513"/>
            <a:ext cx="4286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000" b="1" i="1">
                <a:solidFill>
                  <a:srgbClr val="EAEAEA"/>
                </a:solidFill>
                <a:latin typeface="Bradley Hand ITC" pitchFamily="66" charset="0"/>
              </a:rPr>
              <a:t>Lesson 7</a:t>
            </a:r>
          </a:p>
        </p:txBody>
      </p:sp>
      <p:sp>
        <p:nvSpPr>
          <p:cNvPr id="12" name="Round Diagonal Corner Rectangle 11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2" name="TextBox 1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5940425" y="0"/>
            <a:ext cx="320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rgbClr val="FF0000"/>
                </a:solidFill>
              </a:rPr>
              <a:t>Used with kind permission of Aneurin Jones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8"/>
          <p:cNvSpPr txBox="1">
            <a:spLocks noChangeArrowheads="1"/>
          </p:cNvSpPr>
          <p:nvPr/>
        </p:nvSpPr>
        <p:spPr bwMode="auto">
          <a:xfrm>
            <a:off x="1619250" y="2060575"/>
            <a:ext cx="2571750" cy="1927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Calibri" pitchFamily="34" charset="0"/>
              </a:rPr>
              <a:t>Care needed when using plaster of Paris. Adult supervision necessary.</a:t>
            </a:r>
          </a:p>
        </p:txBody>
      </p:sp>
      <p:sp>
        <p:nvSpPr>
          <p:cNvPr id="2" name="Round Diagonal Corner Rectangle 1">
            <a:hlinkClick r:id="" action="ppaction://hlinkshowjump?jump=previousslide"/>
          </p:cNvPr>
          <p:cNvSpPr/>
          <p:nvPr/>
        </p:nvSpPr>
        <p:spPr>
          <a:xfrm>
            <a:off x="0" y="6429375"/>
            <a:ext cx="25003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8" name="TextBox 2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88113"/>
            <a:ext cx="250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Previous Page</a:t>
            </a: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0" y="115888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900" b="1" u="sng">
                <a:latin typeface="Century Gothic" pitchFamily="34" charset="0"/>
              </a:rPr>
              <a:t>Creating a model of a Victorian workhouse by using a clay mould and plater of Paris.</a:t>
            </a:r>
            <a:r>
              <a:rPr lang="en-GB" sz="2900">
                <a:latin typeface="Century Gothic" pitchFamily="34" charset="0"/>
              </a:rPr>
              <a:t> 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395288" y="1196975"/>
            <a:ext cx="8215312" cy="71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Calibri" pitchFamily="34" charset="0"/>
              </a:rPr>
              <a:t>Task</a:t>
            </a:r>
            <a:r>
              <a:rPr lang="en-GB" sz="2000">
                <a:solidFill>
                  <a:schemeClr val="tx2"/>
                </a:solidFill>
                <a:latin typeface="Calibri" pitchFamily="34" charset="0"/>
              </a:rPr>
              <a:t>: Press an image of a Victorian workhouse into clay and then create a plaster mould. </a:t>
            </a: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250825" y="4292600"/>
            <a:ext cx="8642350" cy="1016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u="sng">
                <a:latin typeface="Calibri" pitchFamily="34" charset="0"/>
              </a:rPr>
              <a:t>The Technique</a:t>
            </a:r>
            <a:r>
              <a:rPr lang="en-GB" sz="2000" b="1">
                <a:latin typeface="Calibri" pitchFamily="34" charset="0"/>
              </a:rPr>
              <a:t>:   Use different equipment and your fingers to press an image into the slab of clay. Mix and pour plaster of Paris into the mould. Wait for the plaster o Paris to solidify in order to create a hard mould.</a:t>
            </a:r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539750" y="5516563"/>
            <a:ext cx="8001000" cy="650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Calibri" pitchFamily="34" charset="0"/>
              </a:rPr>
              <a:t>Your teacher is looking for evidence of life and emotion of the period as you use techniques correctly. </a:t>
            </a:r>
            <a:endParaRPr lang="en-GB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393" name="Text Box 38"/>
          <p:cNvSpPr txBox="1">
            <a:spLocks noChangeArrowheads="1"/>
          </p:cNvSpPr>
          <p:nvPr/>
        </p:nvSpPr>
        <p:spPr bwMode="auto">
          <a:xfrm>
            <a:off x="7596188" y="2420938"/>
            <a:ext cx="1143000" cy="1165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Calibri" pitchFamily="34" charset="0"/>
              </a:rPr>
              <a:t>Click on the picture for a step by step guide for this task.</a:t>
            </a:r>
          </a:p>
        </p:txBody>
      </p:sp>
      <p:sp>
        <p:nvSpPr>
          <p:cNvPr id="27" name="Round Diagonal Corner Rectangle 26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95" name="TextBox 2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pic>
        <p:nvPicPr>
          <p:cNvPr id="16396" name="Picture 2" descr="F:\DCIM\101OLYMP\P120024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133600"/>
            <a:ext cx="278606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0605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23850" y="1557338"/>
            <a:ext cx="707231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GB" sz="4800">
                <a:latin typeface="Calibri" pitchFamily="34" charset="0"/>
              </a:rPr>
              <a:t>Please read carefully the health and safety instructions for the correct use of plaster of Paris.</a:t>
            </a:r>
          </a:p>
        </p:txBody>
      </p:sp>
      <p:pic>
        <p:nvPicPr>
          <p:cNvPr id="18435" name="Picture 2" descr="Plaster of Paris. by jason0x21."/>
          <p:cNvPicPr>
            <a:picLocks noChangeAspect="1" noChangeArrowheads="1"/>
          </p:cNvPicPr>
          <p:nvPr/>
        </p:nvPicPr>
        <p:blipFill>
          <a:blip r:embed="rId3"/>
          <a:srcRect l="21001" t="12000" r="20499" b="9999"/>
          <a:stretch>
            <a:fillRect/>
          </a:stretch>
        </p:blipFill>
        <p:spPr bwMode="auto">
          <a:xfrm>
            <a:off x="6659563" y="3933825"/>
            <a:ext cx="21399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>
            <a:hlinkClick r:id="" action="ppaction://hlinkshowjump?jump=previousslide"/>
          </p:cNvPr>
          <p:cNvSpPr/>
          <p:nvPr/>
        </p:nvSpPr>
        <p:spPr>
          <a:xfrm>
            <a:off x="0" y="6429375"/>
            <a:ext cx="25003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7" name="TextBox 5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sp>
        <p:nvSpPr>
          <p:cNvPr id="7" name="Round Diagonal Corner Rectangle 6">
            <a:hlinkClick r:id="rId4" action="ppaction://hlinksldjump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9" name="Text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5950" y="1196975"/>
            <a:ext cx="21780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WordArt 10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5693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</a:rPr>
              <a:t>Health and Safety Warning: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>
            <a:hlinkClick r:id="" action="ppaction://hlinkshowjump?jump=previousslide"/>
          </p:cNvPr>
          <p:cNvSpPr/>
          <p:nvPr/>
        </p:nvSpPr>
        <p:spPr>
          <a:xfrm>
            <a:off x="0" y="6429375"/>
            <a:ext cx="25003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extBox 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500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14313" y="0"/>
            <a:ext cx="842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u="sng">
                <a:latin typeface="Calibri" pitchFamily="34" charset="0"/>
              </a:rPr>
              <a:t>The process in pictures</a:t>
            </a:r>
          </a:p>
        </p:txBody>
      </p:sp>
      <p:sp>
        <p:nvSpPr>
          <p:cNvPr id="20485" name="Text Box 26"/>
          <p:cNvSpPr txBox="1">
            <a:spLocks noChangeArrowheads="1"/>
          </p:cNvSpPr>
          <p:nvPr/>
        </p:nvSpPr>
        <p:spPr bwMode="auto">
          <a:xfrm>
            <a:off x="357188" y="3214688"/>
            <a:ext cx="8429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u="sng">
                <a:latin typeface="Calibri" pitchFamily="34" charset="0"/>
              </a:rPr>
              <a:t>Completed examples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/>
          <a:srcRect l="10675" t="7443" r="17865" b="3241"/>
          <a:stretch>
            <a:fillRect/>
          </a:stretch>
        </p:blipFill>
        <p:spPr bwMode="auto">
          <a:xfrm>
            <a:off x="6786563" y="3929063"/>
            <a:ext cx="22098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4"/>
          <a:srcRect l="18901" r="9856"/>
          <a:stretch>
            <a:fillRect/>
          </a:stretch>
        </p:blipFill>
        <p:spPr bwMode="auto">
          <a:xfrm>
            <a:off x="2571750" y="3929063"/>
            <a:ext cx="19685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5"/>
          <a:srcRect l="16022" r="5202"/>
          <a:stretch>
            <a:fillRect/>
          </a:stretch>
        </p:blipFill>
        <p:spPr bwMode="auto">
          <a:xfrm>
            <a:off x="4572000" y="3929063"/>
            <a:ext cx="21764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6"/>
          <a:srcRect l="9151" t="4066" r="5435" b="10527"/>
          <a:stretch>
            <a:fillRect/>
          </a:stretch>
        </p:blipFill>
        <p:spPr bwMode="auto">
          <a:xfrm>
            <a:off x="214313" y="3929063"/>
            <a:ext cx="2286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6"/>
          <p:cNvPicPr>
            <a:picLocks noChangeAspect="1" noChangeArrowheads="1"/>
          </p:cNvPicPr>
          <p:nvPr/>
        </p:nvPicPr>
        <p:blipFill>
          <a:blip r:embed="rId7"/>
          <a:srcRect l="15845" t="34569" b="9401"/>
          <a:stretch>
            <a:fillRect/>
          </a:stretch>
        </p:blipFill>
        <p:spPr bwMode="auto">
          <a:xfrm>
            <a:off x="642938" y="785813"/>
            <a:ext cx="19319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7"/>
          <p:cNvPicPr>
            <a:picLocks noChangeAspect="1" noChangeArrowheads="1"/>
          </p:cNvPicPr>
          <p:nvPr/>
        </p:nvPicPr>
        <p:blipFill>
          <a:blip r:embed="rId8"/>
          <a:srcRect t="16756" r="7454" b="22206"/>
          <a:stretch>
            <a:fillRect/>
          </a:stretch>
        </p:blipFill>
        <p:spPr bwMode="auto">
          <a:xfrm>
            <a:off x="2643188" y="785813"/>
            <a:ext cx="192881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5" descr="F:\DCIM\101OLYMP\P1200249.JPG"/>
          <p:cNvPicPr>
            <a:picLocks noChangeAspect="1" noChangeArrowheads="1"/>
          </p:cNvPicPr>
          <p:nvPr/>
        </p:nvPicPr>
        <p:blipFill>
          <a:blip r:embed="rId9"/>
          <a:srcRect r="25555" b="15555"/>
          <a:stretch>
            <a:fillRect/>
          </a:stretch>
        </p:blipFill>
        <p:spPr bwMode="auto">
          <a:xfrm>
            <a:off x="4643438" y="785813"/>
            <a:ext cx="20145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8"/>
          <p:cNvPicPr>
            <a:picLocks noChangeAspect="1" noChangeArrowheads="1"/>
          </p:cNvPicPr>
          <p:nvPr/>
        </p:nvPicPr>
        <p:blipFill>
          <a:blip r:embed="rId10"/>
          <a:srcRect l="12244" t="39355" r="17010" b="12634"/>
          <a:stretch>
            <a:fillRect/>
          </a:stretch>
        </p:blipFill>
        <p:spPr bwMode="auto">
          <a:xfrm>
            <a:off x="6715125" y="785813"/>
            <a:ext cx="1895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 Diagonal Corner Rectangle 21">
            <a:hlinkClick r:id="rId11" action="ppaction://hlinksldjump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95" name="TextBox 22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"/>
          <p:cNvSpPr txBox="1">
            <a:spLocks noChangeArrowheads="1"/>
          </p:cNvSpPr>
          <p:nvPr/>
        </p:nvSpPr>
        <p:spPr bwMode="auto">
          <a:xfrm>
            <a:off x="2916238" y="6092825"/>
            <a:ext cx="338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latin typeface="Century Gothic" pitchFamily="34" charset="0"/>
              </a:rPr>
              <a:t>1. Create a flat slab of plaster.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8" name="Round Diagonal Corner Rectangle 7">
            <a:hlinkClick r:id="" action="ppaction://hlinkshowjump?jump=previousslide"/>
          </p:cNvPr>
          <p:cNvSpPr/>
          <p:nvPr/>
        </p:nvSpPr>
        <p:spPr>
          <a:xfrm>
            <a:off x="0" y="6429375"/>
            <a:ext cx="2124075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3" name="Text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195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pic>
        <p:nvPicPr>
          <p:cNvPr id="22534" name="Picture 2" descr="F:\DCIM\101OLYMP\P12002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928688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6"/>
          <p:cNvSpPr txBox="1">
            <a:spLocks noChangeArrowheads="1"/>
          </p:cNvSpPr>
          <p:nvPr/>
        </p:nvSpPr>
        <p:spPr bwMode="auto">
          <a:xfrm>
            <a:off x="2411413" y="6021388"/>
            <a:ext cx="4535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latin typeface="Century Gothic" pitchFamily="34" charset="0"/>
              </a:rPr>
              <a:t>2. Press an image of a Victorian workhouse into the slab of clay.</a:t>
            </a:r>
          </a:p>
        </p:txBody>
      </p:sp>
      <p:sp>
        <p:nvSpPr>
          <p:cNvPr id="8" name="Round Diagonal Corner Rectangle 7">
            <a:hlinkClick r:id="" action="ppaction://hlinkshowjump?jump=previousslide"/>
          </p:cNvPr>
          <p:cNvSpPr/>
          <p:nvPr/>
        </p:nvSpPr>
        <p:spPr>
          <a:xfrm>
            <a:off x="0" y="6429375"/>
            <a:ext cx="1908175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ext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190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81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pic>
        <p:nvPicPr>
          <p:cNvPr id="24582" name="Picture 3" descr="F:\DCIM\101OLYMP\P1200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785813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6"/>
          <p:cNvSpPr txBox="1">
            <a:spLocks noChangeArrowheads="1"/>
          </p:cNvSpPr>
          <p:nvPr/>
        </p:nvSpPr>
        <p:spPr bwMode="auto">
          <a:xfrm>
            <a:off x="2124075" y="5805488"/>
            <a:ext cx="4535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latin typeface="Century Gothic" pitchFamily="34" charset="0"/>
              </a:rPr>
              <a:t>3. Build up a wall of clay with no gaps around the edge of the slab of clay.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8" name="Round Diagonal Corner Rectangle 7">
            <a:hlinkClick r:id="" action="ppaction://hlinkshowjump?jump=previousslide"/>
          </p:cNvPr>
          <p:cNvSpPr/>
          <p:nvPr/>
        </p:nvSpPr>
        <p:spPr>
          <a:xfrm>
            <a:off x="0" y="6429375"/>
            <a:ext cx="2051050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9" name="Text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pic>
        <p:nvPicPr>
          <p:cNvPr id="26630" name="Picture 4" descr="F:\DCIM\101OLYMP\P1200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836613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6"/>
          <p:cNvSpPr txBox="1">
            <a:spLocks noChangeArrowheads="1"/>
          </p:cNvSpPr>
          <p:nvPr/>
        </p:nvSpPr>
        <p:spPr bwMode="auto">
          <a:xfrm>
            <a:off x="2268538" y="5949950"/>
            <a:ext cx="4535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latin typeface="Century Gothic" pitchFamily="34" charset="0"/>
              </a:rPr>
              <a:t>4. Pour a mixture of plaster onto the clay.</a:t>
            </a:r>
          </a:p>
        </p:txBody>
      </p:sp>
      <p:sp>
        <p:nvSpPr>
          <p:cNvPr id="6" name="Round Diagonal Corner Rectangle 5">
            <a:hlinkClick r:id="" action="ppaction://hlinkshowjump?jump=nextslide"/>
          </p:cNvPr>
          <p:cNvSpPr/>
          <p:nvPr/>
        </p:nvSpPr>
        <p:spPr>
          <a:xfrm>
            <a:off x="7358063" y="6429375"/>
            <a:ext cx="1785937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5" name="Text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286625" y="6457950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Next page</a:t>
            </a:r>
          </a:p>
        </p:txBody>
      </p:sp>
      <p:sp>
        <p:nvSpPr>
          <p:cNvPr id="8" name="Round Diagonal Corner Rectangle 7">
            <a:hlinkClick r:id="" action="ppaction://hlinkshowjump?jump=previousslide"/>
          </p:cNvPr>
          <p:cNvSpPr/>
          <p:nvPr/>
        </p:nvSpPr>
        <p:spPr>
          <a:xfrm>
            <a:off x="0" y="6429375"/>
            <a:ext cx="2195513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7" name="Text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pic>
        <p:nvPicPr>
          <p:cNvPr id="28678" name="Picture 5" descr="F:\DCIM\101OLYMP\P12002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857250"/>
            <a:ext cx="64293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6"/>
          <p:cNvSpPr txBox="1">
            <a:spLocks noChangeArrowheads="1"/>
          </p:cNvSpPr>
          <p:nvPr/>
        </p:nvSpPr>
        <p:spPr bwMode="auto">
          <a:xfrm>
            <a:off x="2411413" y="5661025"/>
            <a:ext cx="4752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latin typeface="Century Gothic" pitchFamily="34" charset="0"/>
              </a:rPr>
              <a:t>5. Leave the plaster to solidify. Remember to add pieces of hessian into the mixture to allow the piece to strengthen.</a:t>
            </a:r>
          </a:p>
        </p:txBody>
      </p:sp>
      <p:sp>
        <p:nvSpPr>
          <p:cNvPr id="8" name="Round Diagonal Corner Rectangle 7">
            <a:hlinkClick r:id="" action="ppaction://hlinkshowjump?jump=previousslide"/>
          </p:cNvPr>
          <p:cNvSpPr/>
          <p:nvPr/>
        </p:nvSpPr>
        <p:spPr>
          <a:xfrm>
            <a:off x="0" y="6429375"/>
            <a:ext cx="2051050" cy="4286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3" name="Text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0" y="6461125"/>
            <a:ext cx="2195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Previous page</a:t>
            </a:r>
          </a:p>
        </p:txBody>
      </p:sp>
      <p:pic>
        <p:nvPicPr>
          <p:cNvPr id="30724" name="Picture 6" descr="F:\DCIM\101OLYMP\P12002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620713"/>
            <a:ext cx="64293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5A28091A99F4D9721BE1025ECA97A" ma:contentTypeVersion="0" ma:contentTypeDescription="Create a new document." ma:contentTypeScope="" ma:versionID="3c88900e9c4a633fa4e7011e7abcc4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8ED53A-2B6E-46FA-B7D1-175209DBD78A}"/>
</file>

<file path=customXml/itemProps2.xml><?xml version="1.0" encoding="utf-8"?>
<ds:datastoreItem xmlns:ds="http://schemas.openxmlformats.org/officeDocument/2006/customXml" ds:itemID="{04BB42A7-DFFF-46B2-A188-994918A46DAD}"/>
</file>

<file path=customXml/itemProps3.xml><?xml version="1.0" encoding="utf-8"?>
<ds:datastoreItem xmlns:ds="http://schemas.openxmlformats.org/officeDocument/2006/customXml" ds:itemID="{68DE97A8-A9C6-43BC-ACAD-5F7C0B48AEC2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279</Words>
  <Application>Microsoft Office PowerPoint</Application>
  <PresentationFormat>On-screen Show (4:3)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Bradley Hand ITC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Morwenna</dc:creator>
  <cp:lastModifiedBy>scullh</cp:lastModifiedBy>
  <cp:revision>20</cp:revision>
  <dcterms:created xsi:type="dcterms:W3CDTF">2010-01-10T17:21:07Z</dcterms:created>
  <dcterms:modified xsi:type="dcterms:W3CDTF">2010-04-22T09:27:49Z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0x0101003815A28091A99F4D9721BE1025ECA97A</vt:lpwstr>
  </property>
</Properties>
</file>